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96" r:id="rId1"/>
  </p:sldMasterIdLst>
  <p:notesMasterIdLst>
    <p:notesMasterId r:id="rId2"/>
  </p:notesMasterIdLst>
  <p:sldIdLst>
    <p:sldId id="301" r:id="rId3"/>
    <p:sldId id="317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5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2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3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0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5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6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6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6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"/>
          <p:cNvSpPr txBox="1"/>
          <p:nvPr/>
        </p:nvSpPr>
        <p:spPr>
          <a:xfrm>
            <a:off x="2620545" y="1232628"/>
            <a:ext cx="6950908" cy="866139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茄子</a:t>
            </a:r>
            <a:r>
              <a:rPr sz="2800" lang="zh-CN">
                <a:solidFill>
                  <a:srgbClr val="000000"/>
                </a:solidFill>
              </a:rPr>
              <a:t>中</a:t>
            </a:r>
            <a:r>
              <a:rPr sz="2800" lang="zh-CN">
                <a:solidFill>
                  <a:srgbClr val="000000"/>
                </a:solidFill>
              </a:rPr>
              <a:t>有</a:t>
            </a:r>
            <a:r>
              <a:rPr sz="2800" lang="zh-CN">
                <a:solidFill>
                  <a:srgbClr val="000000"/>
                </a:solidFill>
              </a:rPr>
              <a:t>维生素</a:t>
            </a:r>
            <a:r>
              <a:rPr altLang="zh-CN" sz="2800" lang="en-US">
                <a:solidFill>
                  <a:srgbClr val="000000"/>
                </a:solidFill>
              </a:rPr>
              <a:t>E</a:t>
            </a:r>
            <a:r>
              <a:rPr altLang="zh-CN" sz="2800" lang="zh-CN">
                <a:solidFill>
                  <a:srgbClr val="000000"/>
                </a:solidFill>
              </a:rPr>
              <a:t>，</a:t>
            </a:r>
            <a:r>
              <a:rPr altLang="zh-CN" sz="2800" lang="zh-CN">
                <a:solidFill>
                  <a:srgbClr val="000000"/>
                </a:solidFill>
              </a:rPr>
              <a:t>可以</a:t>
            </a:r>
            <a:r>
              <a:rPr altLang="zh-CN" sz="2800" lang="zh-CN">
                <a:solidFill>
                  <a:srgbClr val="000000"/>
                </a:solidFill>
              </a:rPr>
              <a:t>保护</a:t>
            </a:r>
            <a:r>
              <a:rPr altLang="zh-CN" sz="2800" lang="zh-CN">
                <a:solidFill>
                  <a:srgbClr val="000000"/>
                </a:solidFill>
              </a:rPr>
              <a:t>我</a:t>
            </a:r>
            <a:r>
              <a:rPr altLang="zh-CN" sz="2800" lang="zh-CN">
                <a:solidFill>
                  <a:srgbClr val="000000"/>
                </a:solidFill>
              </a:rPr>
              <a:t>们</a:t>
            </a:r>
            <a:r>
              <a:rPr altLang="zh-CN" sz="2800" lang="zh-CN">
                <a:solidFill>
                  <a:srgbClr val="000000"/>
                </a:solidFill>
              </a:rPr>
              <a:t>的</a:t>
            </a:r>
            <a:r>
              <a:rPr altLang="zh-CN" sz="2800" lang="zh-CN">
                <a:solidFill>
                  <a:srgbClr val="000000"/>
                </a:solidFill>
              </a:rPr>
              <a:t>心血管</a:t>
            </a:r>
            <a:r>
              <a:rPr altLang="zh-CN" sz="2800" lang="zh-CN">
                <a:solidFill>
                  <a:srgbClr val="000000"/>
                </a:solidFill>
              </a:rPr>
              <a:t>，</a:t>
            </a:r>
            <a:r>
              <a:rPr altLang="zh-CN" sz="2800" lang="zh-CN">
                <a:solidFill>
                  <a:srgbClr val="000000"/>
                </a:solidFill>
              </a:rPr>
              <a:t>能</a:t>
            </a:r>
            <a:r>
              <a:rPr altLang="zh-CN" sz="2800" lang="zh-CN">
                <a:solidFill>
                  <a:srgbClr val="000000"/>
                </a:solidFill>
              </a:rPr>
              <a:t>够</a:t>
            </a:r>
            <a:r>
              <a:rPr altLang="zh-CN" sz="2800" lang="zh-CN">
                <a:solidFill>
                  <a:srgbClr val="000000"/>
                </a:solidFill>
              </a:rPr>
              <a:t>清热</a:t>
            </a:r>
            <a:r>
              <a:rPr altLang="zh-CN" sz="2800" lang="zh-CN">
                <a:solidFill>
                  <a:srgbClr val="000000"/>
                </a:solidFill>
              </a:rPr>
              <a:t>解毒</a:t>
            </a:r>
            <a:r>
              <a:rPr altLang="zh-CN" sz="2800" lang="zh-CN">
                <a:solidFill>
                  <a:srgbClr val="000000"/>
                </a:solidFill>
              </a:rPr>
              <a:t>，</a:t>
            </a:r>
            <a:r>
              <a:rPr altLang="zh-CN" sz="2800" lang="zh-CN">
                <a:solidFill>
                  <a:srgbClr val="000000"/>
                </a:solidFill>
              </a:rPr>
              <a:t>降血压</a:t>
            </a:r>
            <a:r>
              <a:rPr altLang="zh-CN" sz="2800" lang="zh-CN">
                <a:solidFill>
                  <a:srgbClr val="000000"/>
                </a:solidFill>
              </a:rPr>
              <a:t>。</a:t>
            </a:r>
            <a:endParaRPr sz="2800" lang="zh-CN-#Hans">
              <a:solidFill>
                <a:srgbClr val="000000"/>
              </a:solidFill>
            </a:endParaRPr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5138"/>
            <a:ext cx="12192000" cy="6847724"/>
          </a:xfrm>
          <a:prstGeom prst="rect"/>
        </p:spPr>
      </p:pic>
      <p:sp>
        <p:nvSpPr>
          <p:cNvPr id="1048586" name=""/>
          <p:cNvSpPr txBox="1"/>
          <p:nvPr/>
        </p:nvSpPr>
        <p:spPr>
          <a:xfrm>
            <a:off x="1926064" y="2098766"/>
            <a:ext cx="8746823" cy="1069340"/>
          </a:xfrm>
          <a:prstGeom prst="rect"/>
        </p:spPr>
        <p:txBody>
          <a:bodyPr rtlCol="0" wrap="square">
            <a:spAutoFit/>
          </a:bodyPr>
          <a:p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小班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健康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《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认识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蔬菜</a:t>
            </a:r>
            <a:r>
              <a:rPr sz="6600" lang="zh-CN">
                <a:solidFill>
                  <a:srgbClr val="000000"/>
                </a:solidFill>
                <a:latin typeface="黑体"/>
                <a:ea typeface="黑体"/>
              </a:rPr>
              <a:t>》</a:t>
            </a:r>
            <a:endParaRPr sz="66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1048587" name=""/>
          <p:cNvSpPr txBox="1"/>
          <p:nvPr/>
        </p:nvSpPr>
        <p:spPr>
          <a:xfrm>
            <a:off x="8192000" y="5431162"/>
            <a:ext cx="4000000" cy="993139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黑体"/>
                <a:ea typeface="黑体"/>
              </a:rPr>
              <a:t>刘艳秋</a:t>
            </a:r>
            <a:endParaRPr sz="6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43875" y="0"/>
            <a:ext cx="7760018" cy="6858000"/>
          </a:xfrm>
          <a:prstGeom prst="rect"/>
        </p:spPr>
      </p:pic>
      <p:sp>
        <p:nvSpPr>
          <p:cNvPr id="1048603" name=""/>
          <p:cNvSpPr txBox="1"/>
          <p:nvPr/>
        </p:nvSpPr>
        <p:spPr>
          <a:xfrm>
            <a:off x="7490363" y="2918459"/>
            <a:ext cx="4000000" cy="27330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白菜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多种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维生素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清热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解毒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解渴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利尿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通力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肠胃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85349" y="206091"/>
            <a:ext cx="7895293" cy="6651909"/>
          </a:xfrm>
          <a:prstGeom prst="rect"/>
        </p:spPr>
      </p:pic>
      <p:sp>
        <p:nvSpPr>
          <p:cNvPr id="1048604" name=""/>
          <p:cNvSpPr txBox="1"/>
          <p:nvPr/>
        </p:nvSpPr>
        <p:spPr>
          <a:xfrm>
            <a:off x="8109651" y="2424615"/>
            <a:ext cx="3538182" cy="27330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胃肠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消化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降血脂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增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上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记忆力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预防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心脑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血管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疾病</a:t>
            </a:r>
            <a:r>
              <a:rPr sz="2800" lang="zh-CN">
                <a:solidFill>
                  <a:srgbClr val="000000"/>
                </a:solidFill>
              </a:rPr>
              <a:t>，</a:t>
            </a:r>
            <a:endParaRPr sz="2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7777" y="0"/>
            <a:ext cx="7266099" cy="6858000"/>
          </a:xfrm>
          <a:prstGeom prst="rect"/>
        </p:spPr>
      </p:pic>
      <p:sp>
        <p:nvSpPr>
          <p:cNvPr id="1048605" name=""/>
          <p:cNvSpPr txBox="1"/>
          <p:nvPr/>
        </p:nvSpPr>
        <p:spPr>
          <a:xfrm>
            <a:off x="7432637" y="2332460"/>
            <a:ext cx="4000000" cy="2072639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增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强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免疫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功能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胃肠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蠕动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帮助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消化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6999" y="796834"/>
            <a:ext cx="7250547" cy="5667508"/>
          </a:xfrm>
          <a:prstGeom prst="rect"/>
        </p:spPr>
      </p:pic>
      <p:sp>
        <p:nvSpPr>
          <p:cNvPr id="1048606" name=""/>
          <p:cNvSpPr txBox="1"/>
          <p:nvPr/>
        </p:nvSpPr>
        <p:spPr>
          <a:xfrm>
            <a:off x="7596910" y="2204261"/>
            <a:ext cx="4000000" cy="33934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丰富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得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维生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素</a:t>
            </a:r>
            <a:r>
              <a:rPr altLang="zh-CN" sz="4400" lang="en-US">
                <a:solidFill>
                  <a:srgbClr val="000000"/>
                </a:solidFill>
                <a:latin typeface="黑体"/>
                <a:ea typeface="黑体"/>
              </a:rPr>
              <a:t>C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提高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免疫力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治疗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便秘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降低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血糖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净化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血管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0681" y="0"/>
            <a:ext cx="7251656" cy="6858000"/>
          </a:xfrm>
          <a:prstGeom prst="rect"/>
        </p:spPr>
      </p:pic>
      <p:sp>
        <p:nvSpPr>
          <p:cNvPr id="1048607" name=""/>
          <p:cNvSpPr txBox="1"/>
          <p:nvPr/>
        </p:nvSpPr>
        <p:spPr>
          <a:xfrm>
            <a:off x="7272337" y="2699592"/>
            <a:ext cx="4000000" cy="33934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丰富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的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蛋白质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维生素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具有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通便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排毒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抗菌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消炎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得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作用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5138"/>
            <a:ext cx="12192000" cy="6847724"/>
          </a:xfrm>
          <a:prstGeom prst="rect"/>
        </p:spPr>
      </p:pic>
      <p:sp>
        <p:nvSpPr>
          <p:cNvPr id="1048608" name=""/>
          <p:cNvSpPr txBox="1"/>
          <p:nvPr/>
        </p:nvSpPr>
        <p:spPr>
          <a:xfrm>
            <a:off x="4096000" y="3219450"/>
            <a:ext cx="4000000" cy="1170941"/>
          </a:xfrm>
          <a:prstGeom prst="rect"/>
        </p:spPr>
        <p:txBody>
          <a:bodyPr rtlCol="0" wrap="square">
            <a:spAutoFit/>
          </a:bodyPr>
          <a:p>
            <a:r>
              <a:rPr sz="7200" lang="zh-CN">
                <a:solidFill>
                  <a:srgbClr val="000000"/>
                </a:solidFill>
                <a:latin typeface="黑体"/>
                <a:ea typeface="黑体"/>
              </a:rPr>
              <a:t>谢谢</a:t>
            </a:r>
            <a:r>
              <a:rPr sz="7200" lang="zh-CN">
                <a:solidFill>
                  <a:srgbClr val="000000"/>
                </a:solidFill>
                <a:latin typeface="黑体"/>
                <a:ea typeface="黑体"/>
              </a:rPr>
              <a:t>观看</a:t>
            </a:r>
            <a:endParaRPr sz="72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5138"/>
            <a:ext cx="12192000" cy="6847724"/>
          </a:xfrm>
          <a:prstGeom prst="rect"/>
        </p:spPr>
      </p:pic>
      <p:sp>
        <p:nvSpPr>
          <p:cNvPr id="1048662" name=""/>
          <p:cNvSpPr txBox="1"/>
          <p:nvPr/>
        </p:nvSpPr>
        <p:spPr>
          <a:xfrm>
            <a:off x="1538057" y="950141"/>
            <a:ext cx="4000000" cy="7518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活动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目标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1048663" name=""/>
          <p:cNvSpPr txBox="1"/>
          <p:nvPr/>
        </p:nvSpPr>
        <p:spPr>
          <a:xfrm>
            <a:off x="1922817" y="2320941"/>
            <a:ext cx="8801384" cy="3672841"/>
          </a:xfrm>
          <a:prstGeom prst="rect"/>
        </p:spPr>
        <p:txBody>
          <a:bodyPr rtlCol="0" wrap="square">
            <a:spAutoFit/>
          </a:bodyPr>
          <a:p>
            <a:r>
              <a:rPr sz="4000" lang="zh-CN-#Hans">
                <a:solidFill>
                  <a:srgbClr val="000000"/>
                </a:solidFill>
                <a:latin typeface="黑体"/>
                <a:ea typeface="黑体"/>
              </a:rPr>
              <a:t>1、认识几种常见的蔬菜，知道吃蔬菜的好处，培养幼儿对蔬菜的喜爱之情。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  <a:p>
            <a:r>
              <a:rPr sz="4000" lang="zh-CN-#Hans">
                <a:solidFill>
                  <a:srgbClr val="000000"/>
                </a:solidFill>
                <a:latin typeface="黑体"/>
                <a:ea typeface="黑体"/>
              </a:rPr>
              <a:t>2、爱惜劳动成果，做到不挑食的好习惯。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  <a:p>
            <a:r>
              <a:rPr sz="4000" lang="zh-CN-#Hans">
                <a:solidFill>
                  <a:srgbClr val="000000"/>
                </a:solidFill>
                <a:latin typeface="黑体"/>
                <a:ea typeface="黑体"/>
              </a:rPr>
              <a:t>3、喜欢与人交流自己认识的蔬菜，培养幼儿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了解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蔬菜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的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营养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价值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r>
              <a:rPr sz="4000" lang="zh-CN-#Hans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10986" cy="6858000"/>
          </a:xfrm>
          <a:prstGeom prst="rect"/>
        </p:spPr>
      </p:pic>
      <p:sp>
        <p:nvSpPr>
          <p:cNvPr id="1048593" name=""/>
          <p:cNvSpPr txBox="1"/>
          <p:nvPr/>
        </p:nvSpPr>
        <p:spPr>
          <a:xfrm>
            <a:off x="8192000" y="3027679"/>
            <a:ext cx="4000000" cy="1882140"/>
          </a:xfrm>
          <a:prstGeom prst="rect"/>
        </p:spPr>
        <p:txBody>
          <a:bodyPr rtlCol="0" wrap="square">
            <a:spAutoFit/>
          </a:bodyPr>
          <a:p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非常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多的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维生素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保护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心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血管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降血压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4542" y="0"/>
            <a:ext cx="8368370" cy="6858000"/>
          </a:xfrm>
          <a:prstGeom prst="rect"/>
        </p:spPr>
      </p:pic>
      <p:sp>
        <p:nvSpPr>
          <p:cNvPr id="1048594" name=""/>
          <p:cNvSpPr txBox="1"/>
          <p:nvPr/>
        </p:nvSpPr>
        <p:spPr>
          <a:xfrm>
            <a:off x="8192000" y="2751972"/>
            <a:ext cx="4000000" cy="1882141"/>
          </a:xfrm>
          <a:prstGeom prst="rect"/>
        </p:spPr>
        <p:txBody>
          <a:bodyPr rtlCol="0" wrap="square">
            <a:spAutoFit/>
          </a:bodyPr>
          <a:p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消化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维生素</a:t>
            </a:r>
            <a:r>
              <a:rPr altLang="zh-CN" sz="4000" lang="en-US">
                <a:solidFill>
                  <a:srgbClr val="000000"/>
                </a:solidFill>
                <a:latin typeface="黑体"/>
                <a:ea typeface="黑体"/>
              </a:rPr>
              <a:t>C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祛湿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散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寒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降血脂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5673" y="0"/>
            <a:ext cx="7893799" cy="6858000"/>
          </a:xfrm>
          <a:prstGeom prst="rect"/>
        </p:spPr>
      </p:pic>
      <p:sp>
        <p:nvSpPr>
          <p:cNvPr id="1048598" name=""/>
          <p:cNvSpPr txBox="1"/>
          <p:nvPr/>
        </p:nvSpPr>
        <p:spPr>
          <a:xfrm>
            <a:off x="7878126" y="2487930"/>
            <a:ext cx="4000000" cy="1882140"/>
          </a:xfrm>
          <a:prstGeom prst="rect"/>
        </p:spPr>
        <p:txBody>
          <a:bodyPr rtlCol="0" wrap="square">
            <a:spAutoFit/>
          </a:bodyPr>
          <a:p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维生</a:t>
            </a:r>
            <a:r>
              <a:rPr sz="4000" lang="zh-CN">
                <a:solidFill>
                  <a:srgbClr val="000000"/>
                </a:solidFill>
                <a:latin typeface="黑体"/>
                <a:ea typeface="黑体"/>
              </a:rPr>
              <a:t>素</a:t>
            </a:r>
            <a:r>
              <a:rPr altLang="zh-CN" sz="4000" lang="en-US">
                <a:solidFill>
                  <a:srgbClr val="000000"/>
                </a:solidFill>
                <a:latin typeface="黑体"/>
                <a:ea typeface="黑体"/>
              </a:rPr>
              <a:t>B</a:t>
            </a:r>
            <a:r>
              <a:rPr altLang="zh-CN" sz="4000" lang="en-US">
                <a:solidFill>
                  <a:srgbClr val="000000"/>
                </a:solidFill>
                <a:latin typeface="黑体"/>
                <a:ea typeface="黑体"/>
              </a:rPr>
              <a:t>1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消化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降血糖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健脑安神</a:t>
            </a:r>
            <a:r>
              <a:rPr altLang="zh-CN" sz="40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0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70772" y="0"/>
            <a:ext cx="7798968" cy="6858000"/>
          </a:xfrm>
          <a:prstGeom prst="rect"/>
        </p:spPr>
      </p:pic>
      <p:sp>
        <p:nvSpPr>
          <p:cNvPr id="1048599" name=""/>
          <p:cNvSpPr txBox="1"/>
          <p:nvPr/>
        </p:nvSpPr>
        <p:spPr>
          <a:xfrm>
            <a:off x="7969740" y="2995930"/>
            <a:ext cx="4416445" cy="20726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维生素</a:t>
            </a:r>
            <a:r>
              <a:rPr altLang="zh-CN" sz="4400" lang="en-US">
                <a:solidFill>
                  <a:srgbClr val="000000"/>
                </a:solidFill>
                <a:latin typeface="黑体"/>
                <a:ea typeface="黑体"/>
              </a:rPr>
              <a:t>c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美化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皮肤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提高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免疫力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消化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7120" y="0"/>
            <a:ext cx="7049304" cy="6858000"/>
          </a:xfrm>
          <a:prstGeom prst="rect"/>
        </p:spPr>
      </p:pic>
      <p:sp>
        <p:nvSpPr>
          <p:cNvPr id="1048600" name=""/>
          <p:cNvSpPr txBox="1"/>
          <p:nvPr/>
        </p:nvSpPr>
        <p:spPr>
          <a:xfrm>
            <a:off x="7536697" y="2722629"/>
            <a:ext cx="4000000" cy="27330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土豆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可以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润肠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通便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健脾和胃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消肿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降糖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降脂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3908" y="112144"/>
            <a:ext cx="7089662" cy="6542268"/>
          </a:xfrm>
          <a:prstGeom prst="rect"/>
        </p:spPr>
      </p:pic>
      <p:sp>
        <p:nvSpPr>
          <p:cNvPr id="1048601" name=""/>
          <p:cNvSpPr txBox="1"/>
          <p:nvPr/>
        </p:nvSpPr>
        <p:spPr>
          <a:xfrm>
            <a:off x="7193570" y="2182709"/>
            <a:ext cx="4000000" cy="33934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含有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丰富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的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维生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素</a:t>
            </a:r>
            <a:r>
              <a:rPr altLang="zh-CN" sz="4400" lang="en-US">
                <a:solidFill>
                  <a:srgbClr val="000000"/>
                </a:solidFill>
                <a:latin typeface="黑体"/>
                <a:ea typeface="黑体"/>
              </a:rPr>
              <a:t>c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增强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免疫力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补肝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明目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保护视力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眼睛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的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作用</a:t>
            </a:r>
            <a:r>
              <a:rPr altLang="zh-CN"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53998" y="117193"/>
            <a:ext cx="7186820" cy="6623613"/>
          </a:xfrm>
          <a:prstGeom prst="rect"/>
        </p:spPr>
      </p:pic>
      <p:sp>
        <p:nvSpPr>
          <p:cNvPr id="1048602" name=""/>
          <p:cNvSpPr txBox="1"/>
          <p:nvPr/>
        </p:nvSpPr>
        <p:spPr>
          <a:xfrm>
            <a:off x="7640455" y="2401576"/>
            <a:ext cx="4000000" cy="27330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促进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胃肠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蠕动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健脾补肾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，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预防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糖尿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病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的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功效</a:t>
            </a:r>
            <a:r>
              <a:rPr sz="4400" lang="zh-CN">
                <a:solidFill>
                  <a:srgbClr val="000000"/>
                </a:solidFill>
                <a:latin typeface="黑体"/>
                <a:ea typeface="黑体"/>
              </a:rPr>
              <a:t>。</a:t>
            </a:r>
            <a:endParaRPr sz="4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SEA-AL10</dc:creator>
  <cp:lastModifiedBy>付安邦</cp:lastModifiedBy>
  <dcterms:created xsi:type="dcterms:W3CDTF">2019-06-03T10:45:34Z</dcterms:created>
  <dcterms:modified xsi:type="dcterms:W3CDTF">2021-11-01T12:39:20Z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55144240aa6a4e8192beb272bf839aca</vt:lpwstr>
  </property>
</Properties>
</file>